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4"/>
  </p:sldMasterIdLst>
  <p:notesMasterIdLst>
    <p:notesMasterId r:id="rId31"/>
  </p:notesMasterIdLst>
  <p:sldIdLst>
    <p:sldId id="335" r:id="rId5"/>
    <p:sldId id="387" r:id="rId6"/>
    <p:sldId id="452" r:id="rId7"/>
    <p:sldId id="375" r:id="rId8"/>
    <p:sldId id="361" r:id="rId9"/>
    <p:sldId id="385" r:id="rId10"/>
    <p:sldId id="369" r:id="rId11"/>
    <p:sldId id="437" r:id="rId12"/>
    <p:sldId id="415" r:id="rId13"/>
    <p:sldId id="438" r:id="rId14"/>
    <p:sldId id="409" r:id="rId15"/>
    <p:sldId id="439" r:id="rId16"/>
    <p:sldId id="449" r:id="rId17"/>
    <p:sldId id="441" r:id="rId18"/>
    <p:sldId id="436" r:id="rId19"/>
    <p:sldId id="447" r:id="rId20"/>
    <p:sldId id="451" r:id="rId21"/>
    <p:sldId id="442" r:id="rId22"/>
    <p:sldId id="440" r:id="rId23"/>
    <p:sldId id="443" r:id="rId24"/>
    <p:sldId id="444" r:id="rId25"/>
    <p:sldId id="445" r:id="rId26"/>
    <p:sldId id="450" r:id="rId27"/>
    <p:sldId id="446" r:id="rId28"/>
    <p:sldId id="448" r:id="rId29"/>
    <p:sldId id="35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han Smith" initials="NS" lastIdx="7" clrIdx="0">
    <p:extLst>
      <p:ext uri="{19B8F6BF-5375-455C-9EA6-DF929625EA0E}">
        <p15:presenceInfo xmlns:p15="http://schemas.microsoft.com/office/powerpoint/2012/main" userId="f0425a0d9f426aba" providerId="Windows Live"/>
      </p:ext>
    </p:extLst>
  </p:cmAuthor>
  <p:cmAuthor id="2" name="nwraysmith@gmail.com" initials="nw" lastIdx="2" clrIdx="1">
    <p:extLst>
      <p:ext uri="{19B8F6BF-5375-455C-9EA6-DF929625EA0E}">
        <p15:presenceInfo xmlns:p15="http://schemas.microsoft.com/office/powerpoint/2012/main" userId="S::urn:spo:guest#nwraysmith@gmail.com::" providerId="AD"/>
      </p:ext>
    </p:extLst>
  </p:cmAuthor>
  <p:cmAuthor id="3" name="ryan.koenig@hotmail.ca" initials="ry" lastIdx="2" clrIdx="2">
    <p:extLst>
      <p:ext uri="{19B8F6BF-5375-455C-9EA6-DF929625EA0E}">
        <p15:presenceInfo xmlns:p15="http://schemas.microsoft.com/office/powerpoint/2012/main" userId="S::urn:spo:guest#ryan.koenig@hotmail.ca::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67A509-E389-85C6-F34C-9B313E74CDE3}" v="4" dt="2021-05-07T22:54:49.693"/>
    <p1510:client id="{95E8DA12-4F19-6B80-7566-8C24B47FD671}" v="8" dt="2021-05-08T15:55:00.582"/>
    <p1510:client id="{B7EEC59F-6085-0000-A4B1-1133A1048F00}" v="5" dt="2021-05-08T16:11:15.3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9591" autoAdjust="0"/>
  </p:normalViewPr>
  <p:slideViewPr>
    <p:cSldViewPr snapToGrid="0">
      <p:cViewPr varScale="1">
        <p:scale>
          <a:sx n="102" d="100"/>
          <a:sy n="102" d="100"/>
        </p:scale>
        <p:origin x="918" y="114"/>
      </p:cViewPr>
      <p:guideLst>
        <p:guide orient="horz" pos="36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wraysmith@gmail.com" userId="S::urn:spo:guest#nwraysmith@gmail.com::" providerId="AD" clId="Web-{8367A509-E389-85C6-F34C-9B313E74CDE3}"/>
    <pc:docChg chg="">
      <pc:chgData name="nwraysmith@gmail.com" userId="S::urn:spo:guest#nwraysmith@gmail.com::" providerId="AD" clId="Web-{8367A509-E389-85C6-F34C-9B313E74CDE3}" dt="2021-05-07T22:54:49.693" v="3"/>
      <pc:docMkLst>
        <pc:docMk/>
      </pc:docMkLst>
      <pc:sldChg chg="addCm modCm">
        <pc:chgData name="nwraysmith@gmail.com" userId="S::urn:spo:guest#nwraysmith@gmail.com::" providerId="AD" clId="Web-{8367A509-E389-85C6-F34C-9B313E74CDE3}" dt="2021-05-07T22:54:49.693" v="3"/>
        <pc:sldMkLst>
          <pc:docMk/>
          <pc:sldMk cId="1341168471" sldId="385"/>
        </pc:sldMkLst>
      </pc:sldChg>
      <pc:sldChg chg="addCm modCm">
        <pc:chgData name="nwraysmith@gmail.com" userId="S::urn:spo:guest#nwraysmith@gmail.com::" providerId="AD" clId="Web-{8367A509-E389-85C6-F34C-9B313E74CDE3}" dt="2021-05-07T22:54:38.615" v="1"/>
        <pc:sldMkLst>
          <pc:docMk/>
          <pc:sldMk cId="3563375699" sldId="386"/>
        </pc:sldMkLst>
      </pc:sldChg>
    </pc:docChg>
  </pc:docChgLst>
  <pc:docChgLst>
    <pc:chgData name="nwraysmith@gmail.com" userId="S::urn:spo:guest#nwraysmith@gmail.com::" providerId="AD" clId="Web-{B7EEC59F-6085-0000-A4B1-1133A1048F00}"/>
    <pc:docChg chg="modSld">
      <pc:chgData name="nwraysmith@gmail.com" userId="S::urn:spo:guest#nwraysmith@gmail.com::" providerId="AD" clId="Web-{B7EEC59F-6085-0000-A4B1-1133A1048F00}" dt="2021-05-08T16:11:15.378" v="3"/>
      <pc:docMkLst>
        <pc:docMk/>
      </pc:docMkLst>
      <pc:sldChg chg="delCm">
        <pc:chgData name="nwraysmith@gmail.com" userId="S::urn:spo:guest#nwraysmith@gmail.com::" providerId="AD" clId="Web-{B7EEC59F-6085-0000-A4B1-1133A1048F00}" dt="2021-05-08T16:11:15.378" v="3"/>
        <pc:sldMkLst>
          <pc:docMk/>
          <pc:sldMk cId="1341168471" sldId="385"/>
        </pc:sldMkLst>
      </pc:sldChg>
      <pc:sldChg chg="modSp delCm">
        <pc:chgData name="nwraysmith@gmail.com" userId="S::urn:spo:guest#nwraysmith@gmail.com::" providerId="AD" clId="Web-{B7EEC59F-6085-0000-A4B1-1133A1048F00}" dt="2021-05-08T16:11:06.956" v="2"/>
        <pc:sldMkLst>
          <pc:docMk/>
          <pc:sldMk cId="3563375699" sldId="386"/>
        </pc:sldMkLst>
        <pc:spChg chg="mod">
          <ac:chgData name="nwraysmith@gmail.com" userId="S::urn:spo:guest#nwraysmith@gmail.com::" providerId="AD" clId="Web-{B7EEC59F-6085-0000-A4B1-1133A1048F00}" dt="2021-05-08T16:10:43.487" v="1" actId="20577"/>
          <ac:spMkLst>
            <pc:docMk/>
            <pc:sldMk cId="3563375699" sldId="386"/>
            <ac:spMk id="7" creationId="{11EF0A06-755C-46C8-8507-EBB7658BAA1C}"/>
          </ac:spMkLst>
        </pc:spChg>
      </pc:sldChg>
    </pc:docChg>
  </pc:docChgLst>
  <pc:docChgLst>
    <pc:chgData name="ryan.koenig@hotmail.ca" userId="S::urn:spo:guest#ryan.koenig@hotmail.ca::" providerId="AD" clId="Web-{95E8DA12-4F19-6B80-7566-8C24B47FD671}"/>
    <pc:docChg chg="modSld">
      <pc:chgData name="ryan.koenig@hotmail.ca" userId="S::urn:spo:guest#ryan.koenig@hotmail.ca::" providerId="AD" clId="Web-{95E8DA12-4F19-6B80-7566-8C24B47FD671}" dt="2021-05-08T15:55:00.582" v="4"/>
      <pc:docMkLst>
        <pc:docMk/>
      </pc:docMkLst>
      <pc:sldChg chg="modSp addCm">
        <pc:chgData name="ryan.koenig@hotmail.ca" userId="S::urn:spo:guest#ryan.koenig@hotmail.ca::" providerId="AD" clId="Web-{95E8DA12-4F19-6B80-7566-8C24B47FD671}" dt="2021-05-08T15:55:00.582" v="4"/>
        <pc:sldMkLst>
          <pc:docMk/>
          <pc:sldMk cId="1341168471" sldId="385"/>
        </pc:sldMkLst>
        <pc:picChg chg="mod">
          <ac:chgData name="ryan.koenig@hotmail.ca" userId="S::urn:spo:guest#ryan.koenig@hotmail.ca::" providerId="AD" clId="Web-{95E8DA12-4F19-6B80-7566-8C24B47FD671}" dt="2021-05-08T15:52:09.223" v="1"/>
          <ac:picMkLst>
            <pc:docMk/>
            <pc:sldMk cId="1341168471" sldId="385"/>
            <ac:picMk id="1028" creationId="{E7B6A25F-7199-48F7-B773-A0C425DB4D47}"/>
          </ac:picMkLst>
        </pc:picChg>
      </pc:sldChg>
      <pc:sldChg chg="modSp addCm">
        <pc:chgData name="ryan.koenig@hotmail.ca" userId="S::urn:spo:guest#ryan.koenig@hotmail.ca::" providerId="AD" clId="Web-{95E8DA12-4F19-6B80-7566-8C24B47FD671}" dt="2021-05-08T15:54:54.394" v="3"/>
        <pc:sldMkLst>
          <pc:docMk/>
          <pc:sldMk cId="3563375699" sldId="386"/>
        </pc:sldMkLst>
        <pc:picChg chg="mod">
          <ac:chgData name="ryan.koenig@hotmail.ca" userId="S::urn:spo:guest#ryan.koenig@hotmail.ca::" providerId="AD" clId="Web-{95E8DA12-4F19-6B80-7566-8C24B47FD671}" dt="2021-05-08T15:54:22.957" v="2"/>
          <ac:picMkLst>
            <pc:docMk/>
            <pc:sldMk cId="3563375699" sldId="386"/>
            <ac:picMk id="1028" creationId="{E7B6A25F-7199-48F7-B773-A0C425DB4D4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Training completed weekly/monthly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Predict on ongoing basis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Trains on normal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Allows operational adjustment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Allows new sensor to use a similar sensor trained model to start detection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38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16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Training completed weekly/monthly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Predict on ongoing basis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Trains on normal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Allows operational adjustment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Allows new sensor to use a similar sensor trained model to start detection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38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Training completed weekly/monthly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Predict on ongoing basis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Trains on normal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Allows operational adjustment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Allows new sensor to use a similar sensor trained model to start detection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702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Training completed weekly/monthly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Predict on ongoing basis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Trains on normal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Allows operational adjustment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Allows new sensor to use a similar sensor trained model to start detection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445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31DFB3-42E8-9540-92FB-4AE3F4203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1"/>
            <a:ext cx="11953875" cy="63055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3C1B90-0A14-7B4B-B05B-357A6A88291E}"/>
              </a:ext>
            </a:extLst>
          </p:cNvPr>
          <p:cNvCxnSpPr>
            <a:cxnSpLocks/>
          </p:cNvCxnSpPr>
          <p:nvPr userDrawn="1"/>
        </p:nvCxnSpPr>
        <p:spPr>
          <a:xfrm>
            <a:off x="1036261" y="4159793"/>
            <a:ext cx="10122586" cy="0"/>
          </a:xfrm>
          <a:prstGeom prst="line">
            <a:avLst/>
          </a:prstGeom>
          <a:ln w="1270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90097E88-8912-8A4F-9D00-BDA132434FE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33153" y="4728131"/>
            <a:ext cx="7806047" cy="2811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8E2CE6-6A25-40B9-BD31-82C750738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13" y="1656344"/>
            <a:ext cx="7805737" cy="2113466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1C010F4-E1E5-354F-9B4A-6253D3DC2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6641" y="3044590"/>
            <a:ext cx="4868860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C2F7C8C0-EB32-3C44-930E-DE05403C543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85649" y="3044590"/>
            <a:ext cx="4868860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06473F2-000A-7C44-9048-A0C0D4B65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A0597E-7AE3-F242-9DDF-F678A5E11458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EAB7162A-656B-3447-976F-951853C325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4"/>
            <a:ext cx="4963884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C8B98E47-9A5A-E54C-A093-86D516AAD0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8199" y="2328554"/>
            <a:ext cx="4868860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274C5-9C2D-4A46-AEAE-9DBE1C41747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19017-8DD9-4B28-B0F1-E82FFB8C1DF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0BFF08-A844-4449-9EC2-5B6B6C2D62A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75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2476683E-62F2-7746-A136-3A729C70D8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6641" y="3052691"/>
            <a:ext cx="307815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EF5BDE3-656A-414E-BE18-702CA738A9D2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039099" y="3044590"/>
            <a:ext cx="311540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EAADDF0-090D-2C4F-BE2D-160C2C55029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39760" y="3044590"/>
            <a:ext cx="311540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E0EAFBC-DE77-7648-95EC-91DDA529F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A16A97-402E-8040-9B48-1B6ED23ABC4F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4BD319C-69C3-3D46-977C-F80FD35E3C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4"/>
            <a:ext cx="3173184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4F6FB95E-AD0D-3843-8241-AB907F5915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66252" y="2328554"/>
            <a:ext cx="3115409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C85BB87-C622-304F-9F58-8716188AA54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33114" y="2328554"/>
            <a:ext cx="3115409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C6B0B5-56D6-429D-BC3A-5E501EDADA88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88DFE9-DB89-4EB9-9FB1-D484EC0C1B5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C09F4-4087-4A1E-B8B8-85A748DC901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80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80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D6FA74B-53F8-584F-85D3-47FB14D40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152369-C198-1E48-8F65-F6AC0534DFF6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921E4-02B0-3748-9844-933F710058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321923"/>
            <a:ext cx="4876800" cy="3825952"/>
          </a:xfrm>
          <a:prstGeom prst="rect">
            <a:avLst/>
          </a:prstGeo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3048678-0BD6-C448-8690-BD61FC6095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8400" y="2286000"/>
            <a:ext cx="4876800" cy="2746375"/>
          </a:xfrm>
          <a:prstGeom prst="rect">
            <a:avLst/>
          </a:prstGeo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C8134C-ADB9-4E1C-97DD-12E5DE2C775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0C24D-14BB-46C9-A4C2-DB15E4FB9B2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3D085-5F13-41E2-9C46-08E3E2846CC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89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35C0DBA-B958-984A-8540-551D3604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107" y="999068"/>
            <a:ext cx="48768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C9ECF50-A899-D84A-8DA7-545D7B194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57107" y="2286003"/>
            <a:ext cx="4876800" cy="233272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23E260-2F88-C54F-893E-80966D14934A}"/>
              </a:ext>
            </a:extLst>
          </p:cNvPr>
          <p:cNvCxnSpPr>
            <a:cxnSpLocks/>
          </p:cNvCxnSpPr>
          <p:nvPr userDrawn="1"/>
        </p:nvCxnSpPr>
        <p:spPr>
          <a:xfrm>
            <a:off x="6261560" y="1869925"/>
            <a:ext cx="48723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41785DC-164D-344A-8D61-85C59CABE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90600"/>
            <a:ext cx="4837176" cy="4837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8B57D363-927D-CE43-AD8A-2F5E6CC59E9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57107" y="4659581"/>
            <a:ext cx="4876800" cy="543031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B2FDBC3-20E9-45B6-850D-2F34EA22D1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17A152-7FD0-42FA-9937-8667D4B751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87AABD-BCAB-4325-8510-954CAAD92A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41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7687ADE-BAA9-634F-96B8-ACF4EE9BD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906250" cy="62171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C26CF-26CC-354C-BB60-AD3E01D57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286000"/>
            <a:ext cx="7810499" cy="2904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EC4E73-6A9F-2F46-89D1-559CE56C12BE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88BFD865-74BB-5B40-8DA8-7D7B921A7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A4B708A-874B-4F75-A235-6908EB43FA8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1D589B3-67A1-4B39-9EEF-2FB7AB10EC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5D91E6B-55B5-4092-AD3B-F7E1FD00459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31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35C0DBA-B958-984A-8540-551D3604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48768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C9ECF50-A899-D84A-8DA7-545D7B194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48768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23E260-2F88-C54F-893E-80966D14934A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69925"/>
            <a:ext cx="104603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41785DC-164D-344A-8D61-85C59CABE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54824" y="990600"/>
            <a:ext cx="4837176" cy="4837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AE1D3B9-B2D1-4927-BE44-8408FBD84C0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7447116-BCE7-456E-88B8-96ADC76E5FC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3B6347-A35F-4216-9988-7393E598E12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16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D808B2-C5CA-FE45-B556-461D856BF7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25CA9F-967F-1545-8E32-09F4DB0F04F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4475" y="1862667"/>
            <a:ext cx="10103049" cy="867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69DD4EBD-237B-7245-A9C2-A37674E23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1577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BA6D65B-10A2-D743-9FFA-D14B8696F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158847" cy="5824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FCB9F5CF-0F1D-284B-B997-AC308FED47B9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951345" y="2286000"/>
            <a:ext cx="9145155" cy="31649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5652B48-7CDD-5645-B29B-54727CA5F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0F4C76-2690-7448-8D03-9692C2BB1016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1C09B5-CD25-4B65-9120-D8EBD79ABC8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281DE-BBF4-4AA1-B110-DC418232A01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39333A-6926-414D-9C9D-B62395A38A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965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3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855E5B9-5A63-2D46-8653-3FD1F538F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4453"/>
            <a:ext cx="11158847" cy="58248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03FB492B-801F-1741-BD1B-89F9C6BFF0E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028700" y="2423161"/>
            <a:ext cx="9067800" cy="22274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74545B3-0290-D848-BDB5-811BC52BD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10096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709460-09E4-854A-889B-491A934DE40F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F749A19-BE29-4599-ABBE-E7C61FF9EE3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8F30C11-6611-47E2-9CF7-8EE77F4CD10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AF710E8-4CE9-4D79-8121-DD559D321EC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03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3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A99595-F780-594B-8C36-E4E5AF5E1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158847" cy="5824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AFB169-81B7-454B-BE19-407333C86F3B}"/>
              </a:ext>
            </a:extLst>
          </p:cNvPr>
          <p:cNvCxnSpPr>
            <a:cxnSpLocks/>
          </p:cNvCxnSpPr>
          <p:nvPr userDrawn="1"/>
        </p:nvCxnSpPr>
        <p:spPr>
          <a:xfrm>
            <a:off x="2184935" y="1874704"/>
            <a:ext cx="8973912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C26CF-26CC-354C-BB60-AD3E01D57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304344"/>
            <a:ext cx="7810500" cy="29892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A06611-233D-45FA-A146-AB9D4F4A78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525" y="978781"/>
            <a:ext cx="1589372" cy="1325563"/>
          </a:xfrm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r>
              <a:rPr lang="en-US"/>
              <a:t>“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4887C6-2D97-4388-AA65-CEEA6591BFB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F84EFA-1D77-40D3-B5AC-6652DC26F0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13CA07C-1BC2-4B16-8557-27C373CFCE9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44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FAD8BFA-14F6-F54A-AB64-29F9F7616A7D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4640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B9E731-6B9B-024E-9360-F9F34CC663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4313437"/>
            <a:ext cx="1828800" cy="4012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FD3D9C96-2F42-E545-BD97-AC8568E2F4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8700" y="4752757"/>
            <a:ext cx="1828800" cy="5524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892AA37C-BA0F-9C4F-B098-EDFE391C47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84600" y="4332486"/>
            <a:ext cx="1828800" cy="40122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EEAAAC92-F1DA-6847-8D56-1ACCD5E3B0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84600" y="4752757"/>
            <a:ext cx="1828800" cy="5524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F4E4153D-E2B3-7D4A-8D92-FF6597B2FB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31512" y="4313436"/>
            <a:ext cx="1828800" cy="4202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0D6B703A-5BF6-744F-A3D3-C65E3F8B3B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31512" y="4752757"/>
            <a:ext cx="1828800" cy="5524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82A9FE5-981A-B340-B8F8-D2DB83C196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96400" y="4332486"/>
            <a:ext cx="1828800" cy="4202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594B2391-B4C8-5542-8285-39BAD874EC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96400" y="4752757"/>
            <a:ext cx="1828800" cy="5524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25">
            <a:extLst>
              <a:ext uri="{FF2B5EF4-FFF2-40B4-BE49-F238E27FC236}">
                <a16:creationId xmlns:a16="http://schemas.microsoft.com/office/drawing/2014/main" id="{A2D87BC1-884E-CD4E-BABF-B7AF4DF7869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287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DB0763B3-E65F-8A47-AA7C-C9A56C5060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7846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25">
            <a:extLst>
              <a:ext uri="{FF2B5EF4-FFF2-40B4-BE49-F238E27FC236}">
                <a16:creationId xmlns:a16="http://schemas.microsoft.com/office/drawing/2014/main" id="{1E0F47CF-6DE7-F745-B9D8-55421009AF4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5405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25">
            <a:extLst>
              <a:ext uri="{FF2B5EF4-FFF2-40B4-BE49-F238E27FC236}">
                <a16:creationId xmlns:a16="http://schemas.microsoft.com/office/drawing/2014/main" id="{B4621956-6AB4-E346-8900-9AE2A51ADBC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296400" y="2314278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3B64062A-6292-0441-95CB-9A91F49DB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83883EC-FACE-4093-9976-8B0D4C8BEBCC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611EE2-9C8D-405E-9ABF-8EFD1E1D6BB5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E126EB-13BB-4830-A999-3778C11747A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963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 userDrawn="1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8" orient="horz" pos="3072" userDrawn="1">
          <p15:clr>
            <a:srgbClr val="FBAE40"/>
          </p15:clr>
        </p15:guide>
        <p15:guide id="13" pos="6384" userDrawn="1">
          <p15:clr>
            <a:srgbClr val="FBAE40"/>
          </p15:clr>
        </p15:guide>
        <p15:guide id="14" orient="horz" pos="321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A116A2E3-682D-BD4F-9FC9-4546B0C9A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D64AC08-85A6-6F44-88B4-3FAE91B70C1B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1056DE-470B-C64D-99AE-5039A021EC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4ADA9C53-0DC4-4D43-B80C-9B0A9E0EBD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06672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8E68047-DF25-AB45-A0F0-F4DFE23516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06672" y="3336211"/>
            <a:ext cx="2286000" cy="249099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61DB1B27-14E7-1549-BDAA-6DD31A1B1F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39200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69D66743-22F2-C84F-9FD2-F350766D6C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39200" y="3331030"/>
            <a:ext cx="2286000" cy="2466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4A38EF55-8739-4A40-A228-67296EA938B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74144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268DC74C-B0F9-2649-BEC3-BBA0BD73765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57921" y="3331029"/>
            <a:ext cx="2286000" cy="24665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1422B-E6C5-43B2-9F2B-DECEB381214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68377" y="3331029"/>
            <a:ext cx="2286000" cy="24669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C81DA9-1713-43A7-A2CF-A9525B11AF43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76A8F0-5D79-4C8A-9966-308409EB26B0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85BAE5-43DA-49F0-89E6-66D549C5238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256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14" pos="148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79F22C8-3EAB-425F-ADBA-3A162D8202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30818" y="6292334"/>
            <a:ext cx="1522982" cy="18288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September 3, 20XX 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C4B4F87-0B31-4EDA-8270-4233B0D8F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98180" y="6294120"/>
            <a:ext cx="1462788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05EC255-976A-48BF-A8A0-1ECEBDFBB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3500" y="6292334"/>
            <a:ext cx="41275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74" r:id="rId2"/>
    <p:sldLayoutId id="2147483673" r:id="rId3"/>
    <p:sldLayoutId id="2147483671" r:id="rId4"/>
    <p:sldLayoutId id="2147483678" r:id="rId5"/>
    <p:sldLayoutId id="2147483676" r:id="rId6"/>
    <p:sldLayoutId id="2147483677" r:id="rId7"/>
    <p:sldLayoutId id="2147483660" r:id="rId8"/>
    <p:sldLayoutId id="2147483675" r:id="rId9"/>
    <p:sldLayoutId id="2147483679" r:id="rId10"/>
    <p:sldLayoutId id="2147483680" r:id="rId11"/>
    <p:sldLayoutId id="2147483681" r:id="rId12"/>
    <p:sldLayoutId id="214748368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7008" userDrawn="1">
          <p15:clr>
            <a:srgbClr val="F26B43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24" userDrawn="1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orient="horz" pos="624" userDrawn="1">
          <p15:clr>
            <a:srgbClr val="F26B43"/>
          </p15:clr>
        </p15:guide>
        <p15:guide id="18" orient="horz" pos="3672" userDrawn="1">
          <p15:clr>
            <a:srgbClr val="F26B43"/>
          </p15:clr>
        </p15:guide>
        <p15:guide id="19" pos="3984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9.svg"/><Relationship Id="rId7" Type="http://schemas.openxmlformats.org/officeDocument/2006/relationships/image" Target="../media/image22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11.svg"/><Relationship Id="rId10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ECC17-4660-124A-8996-54F15FD169C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1" dirty="0"/>
              <a:t>Data 599</a:t>
            </a:r>
            <a:r>
              <a:rPr lang="en-US" dirty="0"/>
              <a:t>      Mitch Harris, Ryan Koenig, Nathan Smith 	June 1, 2021 </a:t>
            </a:r>
          </a:p>
          <a:p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C99CF7C-AFAB-48F1-8FC3-CCCE9898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13" y="1656344"/>
            <a:ext cx="9863322" cy="2113466"/>
          </a:xfrm>
        </p:spPr>
        <p:txBody>
          <a:bodyPr/>
          <a:lstStyle/>
          <a:p>
            <a:br>
              <a:rPr lang="en-US" sz="4000" dirty="0"/>
            </a:br>
            <a:r>
              <a:rPr lang="en-US" sz="4000" dirty="0"/>
              <a:t>Real-time Anomaly Detection for Building Sensors</a:t>
            </a:r>
            <a:br>
              <a:rPr lang="en-US" sz="2400" dirty="0"/>
            </a:br>
            <a:r>
              <a:rPr lang="en-US" sz="2400" dirty="0"/>
              <a:t>Urban Data Lab Capstone Project</a:t>
            </a:r>
            <a:br>
              <a:rPr lang="en-US" sz="2400" dirty="0"/>
            </a:br>
            <a:r>
              <a:rPr lang="en-US" sz="2400" dirty="0"/>
              <a:t>Status Presentation</a:t>
            </a:r>
          </a:p>
        </p:txBody>
      </p:sp>
    </p:spTree>
    <p:extLst>
      <p:ext uri="{BB962C8B-B14F-4D97-AF65-F5344CB8AC3E}">
        <p14:creationId xmlns:p14="http://schemas.microsoft.com/office/powerpoint/2010/main" val="2605473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Subset of Data</a:t>
            </a:r>
            <a:br>
              <a:rPr lang="en-US" dirty="0"/>
            </a:br>
            <a:r>
              <a:rPr lang="en-US" sz="3000" dirty="0"/>
              <a:t>Current Progress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Status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B1FBD5-843A-4E03-B5F7-6AE706DC18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286003"/>
            <a:ext cx="2487499" cy="3568696"/>
          </a:xfrm>
        </p:spPr>
        <p:txBody>
          <a:bodyPr/>
          <a:lstStyle/>
          <a:p>
            <a:r>
              <a:rPr lang="en-US" sz="2000" dirty="0"/>
              <a:t>High variation in sensor patterns and anomalies types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7" name="Picture Placeholder 8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E106819D-9044-46BE-BF0A-51E4DCBF569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291" y="2147975"/>
            <a:ext cx="7712209" cy="4034081"/>
          </a:xfrm>
        </p:spPr>
      </p:pic>
    </p:spTree>
    <p:extLst>
      <p:ext uri="{BB962C8B-B14F-4D97-AF65-F5344CB8AC3E}">
        <p14:creationId xmlns:p14="http://schemas.microsoft.com/office/powerpoint/2010/main" val="3464691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Real-time Detection Framework</a:t>
            </a:r>
            <a:br>
              <a:rPr lang="en-US" dirty="0"/>
            </a:br>
            <a:r>
              <a:rPr lang="en-US" sz="3000" dirty="0"/>
              <a:t>Current Progress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02D64C-7A74-4F54-BE39-917963439AAF}"/>
              </a:ext>
            </a:extLst>
          </p:cNvPr>
          <p:cNvSpPr txBox="1">
            <a:spLocks/>
          </p:cNvSpPr>
          <p:nvPr/>
        </p:nvSpPr>
        <p:spPr>
          <a:xfrm>
            <a:off x="1200150" y="24384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0DCE47D-3F7A-42B0-B043-72ECB2ADDB4F}"/>
              </a:ext>
            </a:extLst>
          </p:cNvPr>
          <p:cNvSpPr txBox="1"/>
          <p:nvPr/>
        </p:nvSpPr>
        <p:spPr>
          <a:xfrm>
            <a:off x="961644" y="2189176"/>
            <a:ext cx="930209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Anomaly detection model are trained and parameters stored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Anomaly detector only reads latest points and uses stored parameters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4" name="Footer Placeholder 4">
            <a:extLst>
              <a:ext uri="{FF2B5EF4-FFF2-40B4-BE49-F238E27FC236}">
                <a16:creationId xmlns:a16="http://schemas.microsoft.com/office/drawing/2014/main" id="{5529843A-0DD7-4C31-A66A-469A47FDA95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Status Presentation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DA4F378-2520-4001-BFA1-62B5D1B40F81}"/>
              </a:ext>
            </a:extLst>
          </p:cNvPr>
          <p:cNvGrpSpPr/>
          <p:nvPr/>
        </p:nvGrpSpPr>
        <p:grpSpPr>
          <a:xfrm>
            <a:off x="9728308" y="3614762"/>
            <a:ext cx="1303724" cy="1709083"/>
            <a:chOff x="9688124" y="4298015"/>
            <a:chExt cx="1303724" cy="1709083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00968DE-925E-426A-8A0E-301E0108CA2F}"/>
                </a:ext>
              </a:extLst>
            </p:cNvPr>
            <p:cNvCxnSpPr>
              <a:cxnSpLocks/>
            </p:cNvCxnSpPr>
            <p:nvPr/>
          </p:nvCxnSpPr>
          <p:spPr>
            <a:xfrm>
              <a:off x="9879408" y="4598136"/>
              <a:ext cx="867410" cy="2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A536187-0F09-4603-87CB-9A8D544832A3}"/>
                </a:ext>
              </a:extLst>
            </p:cNvPr>
            <p:cNvCxnSpPr>
              <a:cxnSpLocks/>
            </p:cNvCxnSpPr>
            <p:nvPr/>
          </p:nvCxnSpPr>
          <p:spPr>
            <a:xfrm>
              <a:off x="9874756" y="5343257"/>
              <a:ext cx="855291" cy="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A925BDC-7F18-4A60-9F91-2C6DA9D6A298}"/>
                </a:ext>
              </a:extLst>
            </p:cNvPr>
            <p:cNvSpPr txBox="1"/>
            <p:nvPr/>
          </p:nvSpPr>
          <p:spPr>
            <a:xfrm>
              <a:off x="9820578" y="4354486"/>
              <a:ext cx="6512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Raw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331FA2-63B0-48A3-81C0-FBE3A107E0F2}"/>
                </a:ext>
              </a:extLst>
            </p:cNvPr>
            <p:cNvSpPr txBox="1"/>
            <p:nvPr/>
          </p:nvSpPr>
          <p:spPr>
            <a:xfrm>
              <a:off x="9830818" y="4668090"/>
              <a:ext cx="6512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Parsed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8A9426E-31C3-42D7-AA66-A108C184211F}"/>
                </a:ext>
              </a:extLst>
            </p:cNvPr>
            <p:cNvSpPr txBox="1"/>
            <p:nvPr/>
          </p:nvSpPr>
          <p:spPr>
            <a:xfrm>
              <a:off x="9820578" y="5063083"/>
              <a:ext cx="9262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Detected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F83846A-0285-4855-A021-B93DC53573E8}"/>
                </a:ext>
              </a:extLst>
            </p:cNvPr>
            <p:cNvSpPr/>
            <p:nvPr/>
          </p:nvSpPr>
          <p:spPr>
            <a:xfrm>
              <a:off x="9688124" y="4298015"/>
              <a:ext cx="1303724" cy="170908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5E5D4DEB-273A-4E33-9B95-2EB337FFBD06}"/>
                </a:ext>
              </a:extLst>
            </p:cNvPr>
            <p:cNvCxnSpPr>
              <a:cxnSpLocks/>
            </p:cNvCxnSpPr>
            <p:nvPr/>
          </p:nvCxnSpPr>
          <p:spPr>
            <a:xfrm>
              <a:off x="9886721" y="5885667"/>
              <a:ext cx="860097" cy="0"/>
            </a:xfrm>
            <a:prstGeom prst="straightConnector1">
              <a:avLst/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8E9AE3D-374F-4972-A1A5-FDBA1CC62A4A}"/>
                </a:ext>
              </a:extLst>
            </p:cNvPr>
            <p:cNvSpPr txBox="1"/>
            <p:nvPr/>
          </p:nvSpPr>
          <p:spPr>
            <a:xfrm>
              <a:off x="9820578" y="5453149"/>
              <a:ext cx="9262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Train Parameters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F82E637-297E-4EE8-86BB-B4D35F529D82}"/>
                </a:ext>
              </a:extLst>
            </p:cNvPr>
            <p:cNvCxnSpPr>
              <a:cxnSpLocks/>
            </p:cNvCxnSpPr>
            <p:nvPr/>
          </p:nvCxnSpPr>
          <p:spPr>
            <a:xfrm>
              <a:off x="9862637" y="4991381"/>
              <a:ext cx="867410" cy="2571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6C55EE3-B01E-43AC-9B9C-6BD18229BAEC}"/>
              </a:ext>
            </a:extLst>
          </p:cNvPr>
          <p:cNvGrpSpPr/>
          <p:nvPr/>
        </p:nvGrpSpPr>
        <p:grpSpPr>
          <a:xfrm>
            <a:off x="2387065" y="3642212"/>
            <a:ext cx="7125921" cy="2033223"/>
            <a:chOff x="2019821" y="3922386"/>
            <a:chExt cx="7125921" cy="2033223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1AD132B-69A2-44D8-931B-14DDC8DE7E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90056" y="5483831"/>
              <a:ext cx="514867" cy="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31904A4-0810-46B3-9BB8-7A54EA1FE62B}"/>
                </a:ext>
              </a:extLst>
            </p:cNvPr>
            <p:cNvCxnSpPr>
              <a:cxnSpLocks/>
            </p:cNvCxnSpPr>
            <p:nvPr/>
          </p:nvCxnSpPr>
          <p:spPr>
            <a:xfrm>
              <a:off x="5490055" y="5144450"/>
              <a:ext cx="514867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5F80704-44BF-46C4-8973-A5CB7F99A12B}"/>
                </a:ext>
              </a:extLst>
            </p:cNvPr>
            <p:cNvGrpSpPr/>
            <p:nvPr/>
          </p:nvGrpSpPr>
          <p:grpSpPr>
            <a:xfrm>
              <a:off x="2019821" y="3922386"/>
              <a:ext cx="7125921" cy="2033223"/>
              <a:chOff x="2037513" y="3861139"/>
              <a:chExt cx="7125921" cy="2033223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FB6F9CF-2696-48D4-ACF5-E17FF86BA6DF}"/>
                  </a:ext>
                </a:extLst>
              </p:cNvPr>
              <p:cNvGrpSpPr/>
              <p:nvPr/>
            </p:nvGrpSpPr>
            <p:grpSpPr>
              <a:xfrm>
                <a:off x="2037513" y="4668193"/>
                <a:ext cx="4733795" cy="1226169"/>
                <a:chOff x="910938" y="1639039"/>
                <a:chExt cx="7239986" cy="2067756"/>
              </a:xfrm>
            </p:grpSpPr>
            <p:pic>
              <p:nvPicPr>
                <p:cNvPr id="27" name="Graphic 26">
                  <a:extLst>
                    <a:ext uri="{FF2B5EF4-FFF2-40B4-BE49-F238E27FC236}">
                      <a16:creationId xmlns:a16="http://schemas.microsoft.com/office/drawing/2014/main" id="{8394983A-4789-48D5-AEAB-31CDBAEA2C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20846" y="1639039"/>
                  <a:ext cx="2067756" cy="2067756"/>
                </a:xfrm>
                <a:prstGeom prst="rect">
                  <a:avLst/>
                </a:prstGeom>
              </p:spPr>
            </p:pic>
            <p:pic>
              <p:nvPicPr>
                <p:cNvPr id="28" name="Graphic 27">
                  <a:extLst>
                    <a:ext uri="{FF2B5EF4-FFF2-40B4-BE49-F238E27FC236}">
                      <a16:creationId xmlns:a16="http://schemas.microsoft.com/office/drawing/2014/main" id="{70F9F3AB-EA6F-4175-A791-A6112350A3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37801" y="1782931"/>
                  <a:ext cx="1779972" cy="1779972"/>
                </a:xfrm>
                <a:prstGeom prst="rect">
                  <a:avLst/>
                </a:prstGeom>
              </p:spPr>
            </p:pic>
            <p:pic>
              <p:nvPicPr>
                <p:cNvPr id="29" name="Graphic 28">
                  <a:extLst>
                    <a:ext uri="{FF2B5EF4-FFF2-40B4-BE49-F238E27FC236}">
                      <a16:creationId xmlns:a16="http://schemas.microsoft.com/office/drawing/2014/main" id="{15B14315-B2CD-4395-90CE-A627FA0BE1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05248" y="2368214"/>
                  <a:ext cx="745676" cy="745676"/>
                </a:xfrm>
                <a:prstGeom prst="rect">
                  <a:avLst/>
                </a:prstGeom>
              </p:spPr>
            </p:pic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5548C54D-9539-471D-9445-29EBD3D603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0938" y="2672916"/>
                  <a:ext cx="688792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FE30FA02-4978-4106-8D04-8D736494F9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17773" y="2656638"/>
                  <a:ext cx="616257" cy="0"/>
                </a:xfrm>
                <a:prstGeom prst="straightConnector1">
                  <a:avLst/>
                </a:prstGeom>
                <a:ln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42" name="Graphic 41">
                <a:extLst>
                  <a:ext uri="{FF2B5EF4-FFF2-40B4-BE49-F238E27FC236}">
                    <a16:creationId xmlns:a16="http://schemas.microsoft.com/office/drawing/2014/main" id="{D0A898EB-87ED-44D5-9081-E033E0109C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478206" y="3941284"/>
                <a:ext cx="487553" cy="442182"/>
              </a:xfrm>
              <a:prstGeom prst="rect">
                <a:avLst/>
              </a:prstGeom>
            </p:spPr>
          </p:pic>
          <p:pic>
            <p:nvPicPr>
              <p:cNvPr id="46" name="Graphic 45" descr="Paper">
                <a:extLst>
                  <a:ext uri="{FF2B5EF4-FFF2-40B4-BE49-F238E27FC236}">
                    <a16:creationId xmlns:a16="http://schemas.microsoft.com/office/drawing/2014/main" id="{D63B2160-C21F-4ECB-9EB7-CE8A75E1BD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178236" y="3861139"/>
                <a:ext cx="568168" cy="568168"/>
              </a:xfrm>
              <a:prstGeom prst="rect">
                <a:avLst/>
              </a:prstGeom>
            </p:spPr>
          </p:pic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62166828-167E-4339-BE2F-CA7D5AFE36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32621" y="4159515"/>
                <a:ext cx="772301" cy="286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15EAAC61-9858-4C2C-9C82-35D63F34E3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320" y="4531095"/>
                <a:ext cx="0" cy="423795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329E408-874F-4475-AB05-F86C080F5B28}"/>
                  </a:ext>
                </a:extLst>
              </p:cNvPr>
              <p:cNvSpPr txBox="1"/>
              <p:nvPr/>
            </p:nvSpPr>
            <p:spPr>
              <a:xfrm>
                <a:off x="6811490" y="4040331"/>
                <a:ext cx="23519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Model Parameters Stored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2E87B99-0307-49A7-B382-1FD5B42A8C71}"/>
                  </a:ext>
                </a:extLst>
              </p:cNvPr>
              <p:cNvSpPr txBox="1"/>
              <p:nvPr/>
            </p:nvSpPr>
            <p:spPr>
              <a:xfrm>
                <a:off x="6811490" y="5173187"/>
                <a:ext cx="23519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Continuous Read/Detect/Write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C614C5A-DFCD-491E-9F0B-11000D1FD7D6}"/>
                  </a:ext>
                </a:extLst>
              </p:cNvPr>
              <p:cNvSpPr txBox="1"/>
              <p:nvPr/>
            </p:nvSpPr>
            <p:spPr>
              <a:xfrm>
                <a:off x="2737869" y="3957302"/>
                <a:ext cx="16273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Run Weekly/Monthly to Update Model</a:t>
                </a:r>
              </a:p>
            </p:txBody>
          </p: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543E0A2E-0AFE-4D27-A87E-4D0D4CBC55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1982" y="4531096"/>
                <a:ext cx="1" cy="496396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B391AE2-3588-4E7F-AB15-BED0E32BCC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7410" y="4660004"/>
            <a:ext cx="686922" cy="127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127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Anomaly Detection Model</a:t>
            </a:r>
            <a:br>
              <a:rPr lang="en-US" dirty="0"/>
            </a:br>
            <a:r>
              <a:rPr lang="en-US" sz="3000" dirty="0"/>
              <a:t>Current Progress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Status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B1FBD5-843A-4E03-B5F7-6AE706DC18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8732268" cy="3568696"/>
          </a:xfrm>
        </p:spPr>
        <p:txBody>
          <a:bodyPr/>
          <a:lstStyle/>
          <a:p>
            <a:r>
              <a:rPr lang="en-US" sz="2000" dirty="0"/>
              <a:t>LSTM Encoder-Decoder Model Selected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Identified as a successful model on IoT sensors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Able to run in an unsupervised 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Flexible model to handle different sensor 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Has tunable 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E1A5DB-1722-4A3F-9B5E-8FAE9046C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243" y="2083773"/>
            <a:ext cx="1320753" cy="379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37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Anomaly Detection Model</a:t>
            </a:r>
            <a:br>
              <a:rPr lang="en-US" dirty="0"/>
            </a:br>
            <a:r>
              <a:rPr lang="en-US" sz="3000" dirty="0"/>
              <a:t>Current Progress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Status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B1FBD5-843A-4E03-B5F7-6AE706DC18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4380698" cy="3568696"/>
          </a:xfrm>
        </p:spPr>
        <p:txBody>
          <a:bodyPr/>
          <a:lstStyle/>
          <a:p>
            <a:r>
              <a:rPr lang="en-US" sz="2000" dirty="0"/>
              <a:t>Two Model Setups Considered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8CC971-6B76-4ED3-AA5F-29E0ABD5A2ED}"/>
              </a:ext>
            </a:extLst>
          </p:cNvPr>
          <p:cNvSpPr/>
          <p:nvPr/>
        </p:nvSpPr>
        <p:spPr>
          <a:xfrm>
            <a:off x="6362299" y="3931908"/>
            <a:ext cx="539015" cy="4932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7BCDFC-62B6-49A1-A4A6-AD8CFF39015B}"/>
              </a:ext>
            </a:extLst>
          </p:cNvPr>
          <p:cNvSpPr/>
          <p:nvPr/>
        </p:nvSpPr>
        <p:spPr>
          <a:xfrm>
            <a:off x="7137937" y="3931907"/>
            <a:ext cx="539015" cy="4932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50B95F-C0EE-4540-87D4-B80BBA14371C}"/>
              </a:ext>
            </a:extLst>
          </p:cNvPr>
          <p:cNvSpPr/>
          <p:nvPr/>
        </p:nvSpPr>
        <p:spPr>
          <a:xfrm>
            <a:off x="7913575" y="3931906"/>
            <a:ext cx="539015" cy="4932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CEB883A-5CDA-469A-A6A0-692A3BF441F5}"/>
              </a:ext>
            </a:extLst>
          </p:cNvPr>
          <p:cNvCxnSpPr>
            <a:stCxn id="3" idx="3"/>
            <a:endCxn id="9" idx="1"/>
          </p:cNvCxnSpPr>
          <p:nvPr/>
        </p:nvCxnSpPr>
        <p:spPr>
          <a:xfrm flipV="1">
            <a:off x="6901314" y="4178555"/>
            <a:ext cx="2366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77AE62-9E24-4EE2-BCDD-ACFFE4275046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7676952" y="4178554"/>
            <a:ext cx="2366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ECD34-0157-4065-9C9D-DC6F50B10E60}"/>
              </a:ext>
            </a:extLst>
          </p:cNvPr>
          <p:cNvSpPr/>
          <p:nvPr/>
        </p:nvSpPr>
        <p:spPr>
          <a:xfrm>
            <a:off x="8656328" y="3931905"/>
            <a:ext cx="539015" cy="4932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23D8C7-2FFC-4C9C-AAFC-CA3B255A93EC}"/>
              </a:ext>
            </a:extLst>
          </p:cNvPr>
          <p:cNvSpPr/>
          <p:nvPr/>
        </p:nvSpPr>
        <p:spPr>
          <a:xfrm>
            <a:off x="9417541" y="3931902"/>
            <a:ext cx="539015" cy="4932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A1EBFD-A077-40A9-BD2B-4DBA8A7E35FF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 flipV="1">
            <a:off x="8452590" y="4178553"/>
            <a:ext cx="2037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E078D69-65A6-4594-9F0C-F6EB531C9BD7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9195343" y="4178550"/>
            <a:ext cx="222198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442CC66C-80B1-4D91-9E07-7A01C59EA954}"/>
              </a:ext>
            </a:extLst>
          </p:cNvPr>
          <p:cNvSpPr/>
          <p:nvPr/>
        </p:nvSpPr>
        <p:spPr>
          <a:xfrm>
            <a:off x="6362299" y="3355600"/>
            <a:ext cx="539015" cy="283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X-2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383C63F-39FA-4B52-A417-9B3CC5291851}"/>
              </a:ext>
            </a:extLst>
          </p:cNvPr>
          <p:cNvSpPr/>
          <p:nvPr/>
        </p:nvSpPr>
        <p:spPr>
          <a:xfrm>
            <a:off x="7137937" y="3355600"/>
            <a:ext cx="539015" cy="283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X-1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39717AF-3702-4BC2-B1C3-C75A85E3A317}"/>
              </a:ext>
            </a:extLst>
          </p:cNvPr>
          <p:cNvSpPr/>
          <p:nvPr/>
        </p:nvSpPr>
        <p:spPr>
          <a:xfrm>
            <a:off x="7913575" y="3358008"/>
            <a:ext cx="539015" cy="283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X0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2D8CE00-5E01-4626-B6CE-D109B8CF98B0}"/>
              </a:ext>
            </a:extLst>
          </p:cNvPr>
          <p:cNvSpPr/>
          <p:nvPr/>
        </p:nvSpPr>
        <p:spPr>
          <a:xfrm>
            <a:off x="7913574" y="4719974"/>
            <a:ext cx="539015" cy="283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X-2’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C8118B7-EF7C-4F96-8D63-DE102DE730A5}"/>
              </a:ext>
            </a:extLst>
          </p:cNvPr>
          <p:cNvSpPr/>
          <p:nvPr/>
        </p:nvSpPr>
        <p:spPr>
          <a:xfrm>
            <a:off x="8663940" y="4719974"/>
            <a:ext cx="539015" cy="283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X-1’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7CB61F2-E3C7-4025-91CF-099D06AC8BC1}"/>
              </a:ext>
            </a:extLst>
          </p:cNvPr>
          <p:cNvSpPr/>
          <p:nvPr/>
        </p:nvSpPr>
        <p:spPr>
          <a:xfrm>
            <a:off x="9427552" y="4719974"/>
            <a:ext cx="539015" cy="283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X0’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E4AC26D-BACC-405B-9D93-10C4EF4F4E39}"/>
              </a:ext>
            </a:extLst>
          </p:cNvPr>
          <p:cNvCxnSpPr>
            <a:cxnSpLocks/>
            <a:stCxn id="33" idx="4"/>
            <a:endCxn id="3" idx="0"/>
          </p:cNvCxnSpPr>
          <p:nvPr/>
        </p:nvCxnSpPr>
        <p:spPr>
          <a:xfrm>
            <a:off x="6631807" y="3639542"/>
            <a:ext cx="0" cy="292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E5B8E91-7479-45F2-8D52-BC6D7F8C33DF}"/>
              </a:ext>
            </a:extLst>
          </p:cNvPr>
          <p:cNvCxnSpPr>
            <a:cxnSpLocks/>
            <a:stCxn id="35" idx="4"/>
            <a:endCxn id="9" idx="0"/>
          </p:cNvCxnSpPr>
          <p:nvPr/>
        </p:nvCxnSpPr>
        <p:spPr>
          <a:xfrm>
            <a:off x="7407445" y="3639542"/>
            <a:ext cx="0" cy="292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F80F62F-967C-4F0F-A3E9-1CFC07E48A13}"/>
              </a:ext>
            </a:extLst>
          </p:cNvPr>
          <p:cNvCxnSpPr>
            <a:cxnSpLocks/>
            <a:stCxn id="36" idx="4"/>
            <a:endCxn id="11" idx="0"/>
          </p:cNvCxnSpPr>
          <p:nvPr/>
        </p:nvCxnSpPr>
        <p:spPr>
          <a:xfrm>
            <a:off x="8183083" y="3641950"/>
            <a:ext cx="0" cy="289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8BB6D07-BAF9-4C33-BD7F-983FAC932329}"/>
              </a:ext>
            </a:extLst>
          </p:cNvPr>
          <p:cNvCxnSpPr>
            <a:cxnSpLocks/>
            <a:stCxn id="11" idx="2"/>
            <a:endCxn id="37" idx="0"/>
          </p:cNvCxnSpPr>
          <p:nvPr/>
        </p:nvCxnSpPr>
        <p:spPr>
          <a:xfrm flipH="1">
            <a:off x="8183082" y="4425201"/>
            <a:ext cx="1" cy="294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C214DAE-4167-44CD-87F0-FBD77F97E4F9}"/>
              </a:ext>
            </a:extLst>
          </p:cNvPr>
          <p:cNvCxnSpPr>
            <a:cxnSpLocks/>
            <a:stCxn id="16" idx="2"/>
            <a:endCxn id="38" idx="0"/>
          </p:cNvCxnSpPr>
          <p:nvPr/>
        </p:nvCxnSpPr>
        <p:spPr>
          <a:xfrm>
            <a:off x="8925836" y="4425200"/>
            <a:ext cx="7612" cy="294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273D063-8F4B-481C-9D65-15FC4686399F}"/>
              </a:ext>
            </a:extLst>
          </p:cNvPr>
          <p:cNvCxnSpPr>
            <a:cxnSpLocks/>
            <a:stCxn id="17" idx="2"/>
            <a:endCxn id="39" idx="0"/>
          </p:cNvCxnSpPr>
          <p:nvPr/>
        </p:nvCxnSpPr>
        <p:spPr>
          <a:xfrm>
            <a:off x="9687049" y="4425197"/>
            <a:ext cx="10011" cy="294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428A3D59-6E27-4EF3-9604-10AAB4135A5E}"/>
              </a:ext>
            </a:extLst>
          </p:cNvPr>
          <p:cNvSpPr/>
          <p:nvPr/>
        </p:nvSpPr>
        <p:spPr>
          <a:xfrm>
            <a:off x="2591193" y="3931908"/>
            <a:ext cx="539015" cy="4932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C40835C-7269-4057-8360-583CD40D3585}"/>
              </a:ext>
            </a:extLst>
          </p:cNvPr>
          <p:cNvSpPr/>
          <p:nvPr/>
        </p:nvSpPr>
        <p:spPr>
          <a:xfrm>
            <a:off x="3366831" y="3931907"/>
            <a:ext cx="539015" cy="4932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825D886-4FB5-4B8E-B2F5-A8FE313A17A3}"/>
              </a:ext>
            </a:extLst>
          </p:cNvPr>
          <p:cNvSpPr/>
          <p:nvPr/>
        </p:nvSpPr>
        <p:spPr>
          <a:xfrm>
            <a:off x="4142469" y="3931906"/>
            <a:ext cx="539015" cy="4932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3E4E46A-71B7-4D0F-9DD1-D94B6669BE67}"/>
              </a:ext>
            </a:extLst>
          </p:cNvPr>
          <p:cNvCxnSpPr>
            <a:stCxn id="63" idx="3"/>
            <a:endCxn id="64" idx="1"/>
          </p:cNvCxnSpPr>
          <p:nvPr/>
        </p:nvCxnSpPr>
        <p:spPr>
          <a:xfrm flipV="1">
            <a:off x="3130208" y="4178555"/>
            <a:ext cx="2366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ED47AFF-4BBD-4438-A0DC-CE0770A31CC7}"/>
              </a:ext>
            </a:extLst>
          </p:cNvPr>
          <p:cNvCxnSpPr>
            <a:cxnSpLocks/>
            <a:stCxn id="64" idx="3"/>
            <a:endCxn id="65" idx="1"/>
          </p:cNvCxnSpPr>
          <p:nvPr/>
        </p:nvCxnSpPr>
        <p:spPr>
          <a:xfrm flipV="1">
            <a:off x="3905846" y="4178554"/>
            <a:ext cx="2366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F922B20F-9B9E-4227-B662-F441FABA8BCD}"/>
              </a:ext>
            </a:extLst>
          </p:cNvPr>
          <p:cNvSpPr/>
          <p:nvPr/>
        </p:nvSpPr>
        <p:spPr>
          <a:xfrm>
            <a:off x="2591193" y="3355600"/>
            <a:ext cx="539015" cy="283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X-2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EFA36C2-4A66-49A8-ADDF-DEF995FF7E9F}"/>
              </a:ext>
            </a:extLst>
          </p:cNvPr>
          <p:cNvSpPr/>
          <p:nvPr/>
        </p:nvSpPr>
        <p:spPr>
          <a:xfrm>
            <a:off x="3366831" y="3355600"/>
            <a:ext cx="539015" cy="283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X-1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7972D9A-AA9D-4EB8-ABC0-5D75443E05E2}"/>
              </a:ext>
            </a:extLst>
          </p:cNvPr>
          <p:cNvSpPr/>
          <p:nvPr/>
        </p:nvSpPr>
        <p:spPr>
          <a:xfrm>
            <a:off x="4142469" y="3358008"/>
            <a:ext cx="539015" cy="283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X0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2884F6C8-8237-4AA0-BBB2-7AACC7AE8BF4}"/>
              </a:ext>
            </a:extLst>
          </p:cNvPr>
          <p:cNvSpPr/>
          <p:nvPr/>
        </p:nvSpPr>
        <p:spPr>
          <a:xfrm>
            <a:off x="4142468" y="4719974"/>
            <a:ext cx="539015" cy="283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X1’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D63C0EE-2771-4930-BC5F-EAAA2610660A}"/>
              </a:ext>
            </a:extLst>
          </p:cNvPr>
          <p:cNvCxnSpPr>
            <a:cxnSpLocks/>
            <a:stCxn id="72" idx="4"/>
            <a:endCxn id="63" idx="0"/>
          </p:cNvCxnSpPr>
          <p:nvPr/>
        </p:nvCxnSpPr>
        <p:spPr>
          <a:xfrm>
            <a:off x="2860701" y="3639542"/>
            <a:ext cx="0" cy="292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81E0961-35C5-4CB8-8154-8F2F751ADA63}"/>
              </a:ext>
            </a:extLst>
          </p:cNvPr>
          <p:cNvCxnSpPr>
            <a:cxnSpLocks/>
            <a:stCxn id="73" idx="4"/>
            <a:endCxn id="64" idx="0"/>
          </p:cNvCxnSpPr>
          <p:nvPr/>
        </p:nvCxnSpPr>
        <p:spPr>
          <a:xfrm>
            <a:off x="3636339" y="3639542"/>
            <a:ext cx="0" cy="292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6A082B2-D2CB-42DD-8669-4DE1E31F76D3}"/>
              </a:ext>
            </a:extLst>
          </p:cNvPr>
          <p:cNvCxnSpPr>
            <a:cxnSpLocks/>
            <a:stCxn id="74" idx="4"/>
            <a:endCxn id="65" idx="0"/>
          </p:cNvCxnSpPr>
          <p:nvPr/>
        </p:nvCxnSpPr>
        <p:spPr>
          <a:xfrm>
            <a:off x="4411977" y="3641950"/>
            <a:ext cx="0" cy="289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7750F36-69E5-429E-AE2E-065491300B2A}"/>
              </a:ext>
            </a:extLst>
          </p:cNvPr>
          <p:cNvCxnSpPr>
            <a:cxnSpLocks/>
            <a:stCxn id="65" idx="2"/>
            <a:endCxn id="75" idx="0"/>
          </p:cNvCxnSpPr>
          <p:nvPr/>
        </p:nvCxnSpPr>
        <p:spPr>
          <a:xfrm flipH="1">
            <a:off x="4411976" y="4425201"/>
            <a:ext cx="1" cy="294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C22D0095-FDAC-4093-B649-B0C90345CCB0}"/>
              </a:ext>
            </a:extLst>
          </p:cNvPr>
          <p:cNvSpPr txBox="1"/>
          <p:nvPr/>
        </p:nvSpPr>
        <p:spPr>
          <a:xfrm>
            <a:off x="2860700" y="5298689"/>
            <a:ext cx="2231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Next Point Prediction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(Many-to-One)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1677EBD-B212-449C-A139-810FEC095C52}"/>
              </a:ext>
            </a:extLst>
          </p:cNvPr>
          <p:cNvSpPr txBox="1"/>
          <p:nvPr/>
        </p:nvSpPr>
        <p:spPr>
          <a:xfrm>
            <a:off x="7137937" y="5298688"/>
            <a:ext cx="2549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Sequence Reconstruction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(Many-to-Many, Seq2Seq)</a:t>
            </a:r>
          </a:p>
        </p:txBody>
      </p:sp>
    </p:spTree>
    <p:extLst>
      <p:ext uri="{BB962C8B-B14F-4D97-AF65-F5344CB8AC3E}">
        <p14:creationId xmlns:p14="http://schemas.microsoft.com/office/powerpoint/2010/main" val="3459045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Build Model Pipeline</a:t>
            </a:r>
            <a:br>
              <a:rPr lang="en-US" dirty="0"/>
            </a:br>
            <a:r>
              <a:rPr lang="en-US" sz="3000" dirty="0"/>
              <a:t>Current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1"/>
            <a:ext cx="9791700" cy="3741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5987886-DBF4-473A-94C9-3A1B1E47AF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Status Presentation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0BB8CA-D7A5-46CE-995E-A1D067CA1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261" y="2030151"/>
            <a:ext cx="10601739" cy="407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65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Build Model Pipeline</a:t>
            </a:r>
            <a:br>
              <a:rPr lang="en-US" dirty="0"/>
            </a:br>
            <a:r>
              <a:rPr lang="en-US" sz="3000" dirty="0"/>
              <a:t>Current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1"/>
            <a:ext cx="9791700" cy="3741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9C5D49-5585-41C8-B2A4-D3E189EEBA3A}"/>
              </a:ext>
            </a:extLst>
          </p:cNvPr>
          <p:cNvSpPr txBox="1"/>
          <p:nvPr/>
        </p:nvSpPr>
        <p:spPr>
          <a:xfrm>
            <a:off x="994245" y="2060658"/>
            <a:ext cx="10289273" cy="43396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Data Preparation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Sensors individual or grouped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Data standardized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Anomaly Screen/Filter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Trains on normal data only – any data already labelled anomalous is removed from training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Labelling anomalies to initially train the model will be done manually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LSTM-ED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2-layers stacked LSTM encoder-decoder for initial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Modify as required (such as using a sliding window)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Tuning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Changing the threshold of labelling an anomaly for preferred results or potentially changing the period a sensor is trained on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57F4EC3-11C9-484F-8C3E-4E4A751761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Status Presentation</a:t>
            </a:r>
          </a:p>
        </p:txBody>
      </p:sp>
    </p:spTree>
    <p:extLst>
      <p:ext uri="{BB962C8B-B14F-4D97-AF65-F5344CB8AC3E}">
        <p14:creationId xmlns:p14="http://schemas.microsoft.com/office/powerpoint/2010/main" val="61173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Current Model Results</a:t>
            </a:r>
            <a:br>
              <a:rPr lang="en-US" dirty="0"/>
            </a:br>
            <a:r>
              <a:rPr lang="en-US" sz="3000" dirty="0"/>
              <a:t>Current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1"/>
            <a:ext cx="9791700" cy="3741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5987886-DBF4-473A-94C9-3A1B1E47AF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Status Presentation</a:t>
            </a:r>
          </a:p>
        </p:txBody>
      </p:sp>
    </p:spTree>
    <p:extLst>
      <p:ext uri="{BB962C8B-B14F-4D97-AF65-F5344CB8AC3E}">
        <p14:creationId xmlns:p14="http://schemas.microsoft.com/office/powerpoint/2010/main" val="2950626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Current Model Results</a:t>
            </a:r>
            <a:br>
              <a:rPr lang="en-US" dirty="0"/>
            </a:br>
            <a:r>
              <a:rPr lang="en-US" sz="3000" dirty="0"/>
              <a:t>Current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1"/>
            <a:ext cx="9791700" cy="3741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5987886-DBF4-473A-94C9-3A1B1E47AF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Status Presentation</a:t>
            </a:r>
          </a:p>
        </p:txBody>
      </p:sp>
    </p:spTree>
    <p:extLst>
      <p:ext uri="{BB962C8B-B14F-4D97-AF65-F5344CB8AC3E}">
        <p14:creationId xmlns:p14="http://schemas.microsoft.com/office/powerpoint/2010/main" val="830389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To-Date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Status Presentation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053E32-00B8-4F5A-A2D8-2B2D76DB5655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Data Access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Anomaly Labelling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Technology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3811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Data Access</a:t>
            </a:r>
            <a:br>
              <a:rPr lang="en-US" dirty="0"/>
            </a:br>
            <a:r>
              <a:rPr lang="en-US" sz="3000" dirty="0"/>
              <a:t>Challenges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Status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B1FBD5-843A-4E03-B5F7-6AE706DC18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8732268" cy="356869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Historical or streaming data not currently available in </a:t>
            </a:r>
            <a:r>
              <a:rPr lang="en-US" sz="2000" dirty="0" err="1"/>
              <a:t>InfluxDB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Support on parsing data using </a:t>
            </a:r>
            <a:r>
              <a:rPr lang="en-US" sz="2000" dirty="0" err="1"/>
              <a:t>Telegraf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Manually downloading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04287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Outline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Status Presentation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7804643-0AB1-476B-9017-6E1A8F755CB1}"/>
              </a:ext>
            </a:extLst>
          </p:cNvPr>
          <p:cNvSpPr txBox="1">
            <a:spLocks/>
          </p:cNvSpPr>
          <p:nvPr/>
        </p:nvSpPr>
        <p:spPr>
          <a:xfrm>
            <a:off x="1028700" y="2286000"/>
            <a:ext cx="9802057" cy="2904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cs typeface="Calibri"/>
              </a:rPr>
              <a:t>Project Background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cs typeface="Calibri"/>
              </a:rPr>
              <a:t>Current Progress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cs typeface="Calibri"/>
              </a:rPr>
              <a:t>Challenges To-Date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cs typeface="Calibri"/>
              </a:rPr>
              <a:t>Next Steps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385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Anomaly Labelling</a:t>
            </a:r>
            <a:br>
              <a:rPr lang="en-US" dirty="0"/>
            </a:br>
            <a:r>
              <a:rPr lang="en-US" sz="3000" dirty="0"/>
              <a:t>Challenges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Status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B1FBD5-843A-4E03-B5F7-6AE706DC18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8732268" cy="3568696"/>
          </a:xfrm>
        </p:spPr>
        <p:txBody>
          <a:bodyPr/>
          <a:lstStyle/>
          <a:p>
            <a:r>
              <a:rPr lang="en-US" sz="2000" dirty="0"/>
              <a:t>What is an anomaly?</a:t>
            </a:r>
          </a:p>
          <a:p>
            <a:r>
              <a:rPr lang="en-US" sz="2000" dirty="0"/>
              <a:t>Built an interactive app to support this</a:t>
            </a:r>
          </a:p>
          <a:p>
            <a:r>
              <a:rPr lang="en-US" sz="2000" dirty="0"/>
              <a:t>Still time intensive</a:t>
            </a:r>
          </a:p>
          <a:p>
            <a:r>
              <a:rPr lang="en-US" sz="2000" dirty="0"/>
              <a:t>Labelling is subjective</a:t>
            </a:r>
          </a:p>
          <a:p>
            <a:r>
              <a:rPr lang="en-US" sz="2000" dirty="0"/>
              <a:t>How to evaluate results?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4AB49D-BCF9-473E-A6EF-AA0B069FDE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21" b="10329"/>
          <a:stretch/>
        </p:blipFill>
        <p:spPr>
          <a:xfrm>
            <a:off x="6072187" y="2083773"/>
            <a:ext cx="4848323" cy="19505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D377ED4-6143-4A06-B656-BC3D42FFCB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28" b="12551"/>
          <a:stretch/>
        </p:blipFill>
        <p:spPr>
          <a:xfrm>
            <a:off x="6096000" y="4070351"/>
            <a:ext cx="4647949" cy="202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409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Technology</a:t>
            </a:r>
            <a:br>
              <a:rPr lang="en-US" dirty="0"/>
            </a:br>
            <a:r>
              <a:rPr lang="en-US" sz="3000" dirty="0"/>
              <a:t>Challenges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Status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B1FBD5-843A-4E03-B5F7-6AE706DC18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8732268" cy="3568696"/>
          </a:xfrm>
        </p:spPr>
        <p:txBody>
          <a:bodyPr/>
          <a:lstStyle/>
          <a:p>
            <a:r>
              <a:rPr lang="en-US" sz="2000" b="1" dirty="0"/>
              <a:t>A lot of tech to learn/explore in a short period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1408031-1C80-404C-900E-16262CCE42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6196" b="38507"/>
          <a:stretch/>
        </p:blipFill>
        <p:spPr>
          <a:xfrm>
            <a:off x="697654" y="3095573"/>
            <a:ext cx="3077017" cy="77838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B71C7CE-B7EA-403A-8788-3C3BB9FF78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9725" b="37457"/>
          <a:stretch/>
        </p:blipFill>
        <p:spPr>
          <a:xfrm>
            <a:off x="615907" y="4683528"/>
            <a:ext cx="3158764" cy="72076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1799AAF-45E3-4061-9A59-D7DDF1926A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5046" y="3045116"/>
            <a:ext cx="1039704" cy="10604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17F6C1-1C40-48FD-958F-866BDC90D7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826" y="3241654"/>
            <a:ext cx="2233169" cy="5740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F4668C4-113C-4D28-8738-40DEF8B291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717" y="4643116"/>
            <a:ext cx="1812853" cy="7095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98E78C-F3B3-4CD8-A836-B27C2D806D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826" y="4726915"/>
            <a:ext cx="2211248" cy="6412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D5F21E6-9CC2-4FD1-979C-721D562C30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168" y="3465315"/>
            <a:ext cx="1378507" cy="159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96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Status Presentation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053E32-00B8-4F5A-A2D8-2B2D76DB5655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Select a subset of data to use for the study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Select a real-time detection 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Research anomaly detection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Build a pipeline for the anomaly detection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3"/>
                </a:solidFill>
                <a:latin typeface="+mj-lt"/>
              </a:rPr>
              <a:t>Continued model evaluation and tuning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3"/>
                </a:solidFill>
                <a:latin typeface="+mj-lt"/>
              </a:rPr>
              <a:t>Implement the model/framework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3"/>
                </a:solidFill>
                <a:latin typeface="+mj-lt"/>
              </a:rPr>
              <a:t>Build a dashboard/notification system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1561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Model Evaluation and Tuning</a:t>
            </a:r>
            <a:br>
              <a:rPr lang="en-US" dirty="0"/>
            </a:br>
            <a:r>
              <a:rPr lang="en-US" sz="3000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1"/>
            <a:ext cx="9791700" cy="3741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5987886-DBF4-473A-94C9-3A1B1E47AF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Status Presentation</a:t>
            </a:r>
          </a:p>
        </p:txBody>
      </p:sp>
    </p:spTree>
    <p:extLst>
      <p:ext uri="{BB962C8B-B14F-4D97-AF65-F5344CB8AC3E}">
        <p14:creationId xmlns:p14="http://schemas.microsoft.com/office/powerpoint/2010/main" val="1783386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Implement Model</a:t>
            </a:r>
            <a:br>
              <a:rPr lang="en-US" dirty="0"/>
            </a:br>
            <a:r>
              <a:rPr lang="en-US" sz="3000" dirty="0"/>
              <a:t>Next Steps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Status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B1FBD5-843A-4E03-B5F7-6AE706DC18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10325100" cy="975671"/>
          </a:xfrm>
        </p:spPr>
        <p:txBody>
          <a:bodyPr/>
          <a:lstStyle/>
          <a:p>
            <a:r>
              <a:rPr lang="en-US" sz="2000" dirty="0"/>
              <a:t>Put the model into the real-time detection 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FDC646B-2ABF-42E1-8730-0EF744729064}"/>
              </a:ext>
            </a:extLst>
          </p:cNvPr>
          <p:cNvGrpSpPr/>
          <p:nvPr/>
        </p:nvGrpSpPr>
        <p:grpSpPr>
          <a:xfrm>
            <a:off x="9728308" y="3614762"/>
            <a:ext cx="1303724" cy="1709083"/>
            <a:chOff x="9688124" y="4298015"/>
            <a:chExt cx="1303724" cy="1709083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3323871-DC8D-4E59-A9DB-00C7EDA173C0}"/>
                </a:ext>
              </a:extLst>
            </p:cNvPr>
            <p:cNvCxnSpPr>
              <a:cxnSpLocks/>
            </p:cNvCxnSpPr>
            <p:nvPr/>
          </p:nvCxnSpPr>
          <p:spPr>
            <a:xfrm>
              <a:off x="9879408" y="4598136"/>
              <a:ext cx="867410" cy="2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6FDDDE8-4E1D-4AC0-833F-CA236F5ADC4A}"/>
                </a:ext>
              </a:extLst>
            </p:cNvPr>
            <p:cNvCxnSpPr>
              <a:cxnSpLocks/>
            </p:cNvCxnSpPr>
            <p:nvPr/>
          </p:nvCxnSpPr>
          <p:spPr>
            <a:xfrm>
              <a:off x="9874756" y="5343257"/>
              <a:ext cx="855291" cy="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D4DACE-C746-49B8-9717-E03E260737F3}"/>
                </a:ext>
              </a:extLst>
            </p:cNvPr>
            <p:cNvSpPr txBox="1"/>
            <p:nvPr/>
          </p:nvSpPr>
          <p:spPr>
            <a:xfrm>
              <a:off x="9820578" y="4354486"/>
              <a:ext cx="6512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Raw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1CC5BD3-B2B8-49C6-A2D0-76CEF8667E48}"/>
                </a:ext>
              </a:extLst>
            </p:cNvPr>
            <p:cNvSpPr txBox="1"/>
            <p:nvPr/>
          </p:nvSpPr>
          <p:spPr>
            <a:xfrm>
              <a:off x="9830818" y="4668090"/>
              <a:ext cx="6512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Parsed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E98382C-4CD0-4638-B5F7-EB00263EF007}"/>
                </a:ext>
              </a:extLst>
            </p:cNvPr>
            <p:cNvSpPr txBox="1"/>
            <p:nvPr/>
          </p:nvSpPr>
          <p:spPr>
            <a:xfrm>
              <a:off x="9820578" y="5063083"/>
              <a:ext cx="9262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Detected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58D6CEC-2B41-4760-8E5F-CC68198AE7DE}"/>
                </a:ext>
              </a:extLst>
            </p:cNvPr>
            <p:cNvSpPr/>
            <p:nvPr/>
          </p:nvSpPr>
          <p:spPr>
            <a:xfrm>
              <a:off x="9688124" y="4298015"/>
              <a:ext cx="1303724" cy="170908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2C6FB12-1C47-4EC4-AACE-34BB5E96F057}"/>
                </a:ext>
              </a:extLst>
            </p:cNvPr>
            <p:cNvCxnSpPr>
              <a:cxnSpLocks/>
            </p:cNvCxnSpPr>
            <p:nvPr/>
          </p:nvCxnSpPr>
          <p:spPr>
            <a:xfrm>
              <a:off x="9886721" y="5885667"/>
              <a:ext cx="860097" cy="0"/>
            </a:xfrm>
            <a:prstGeom prst="straightConnector1">
              <a:avLst/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96DF82-CED1-495B-BF03-60197EDCE911}"/>
                </a:ext>
              </a:extLst>
            </p:cNvPr>
            <p:cNvSpPr txBox="1"/>
            <p:nvPr/>
          </p:nvSpPr>
          <p:spPr>
            <a:xfrm>
              <a:off x="9820578" y="5453149"/>
              <a:ext cx="9262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Train Parameters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53C09BD-EAB3-40A2-BA08-926C31817D28}"/>
                </a:ext>
              </a:extLst>
            </p:cNvPr>
            <p:cNvCxnSpPr>
              <a:cxnSpLocks/>
            </p:cNvCxnSpPr>
            <p:nvPr/>
          </p:nvCxnSpPr>
          <p:spPr>
            <a:xfrm>
              <a:off x="9862637" y="4991381"/>
              <a:ext cx="867410" cy="2571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462D982-8C9D-4C5D-AAFF-2141FC6D0613}"/>
              </a:ext>
            </a:extLst>
          </p:cNvPr>
          <p:cNvGrpSpPr/>
          <p:nvPr/>
        </p:nvGrpSpPr>
        <p:grpSpPr>
          <a:xfrm>
            <a:off x="2396691" y="3642212"/>
            <a:ext cx="7116295" cy="2033223"/>
            <a:chOff x="2029447" y="3922386"/>
            <a:chExt cx="7116295" cy="2033223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ADD7E98-8666-4866-9256-8FCF6BBFF3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90056" y="5483831"/>
              <a:ext cx="514867" cy="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AA6980A-CB98-4CF5-B3B3-76B5C616A957}"/>
                </a:ext>
              </a:extLst>
            </p:cNvPr>
            <p:cNvCxnSpPr>
              <a:cxnSpLocks/>
            </p:cNvCxnSpPr>
            <p:nvPr/>
          </p:nvCxnSpPr>
          <p:spPr>
            <a:xfrm>
              <a:off x="5490055" y="5144450"/>
              <a:ext cx="514867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773B259-BD67-41C5-AF64-0FC8E9A9C3FE}"/>
                </a:ext>
              </a:extLst>
            </p:cNvPr>
            <p:cNvGrpSpPr/>
            <p:nvPr/>
          </p:nvGrpSpPr>
          <p:grpSpPr>
            <a:xfrm>
              <a:off x="2029447" y="3922386"/>
              <a:ext cx="7116295" cy="2033223"/>
              <a:chOff x="2047139" y="3861139"/>
              <a:chExt cx="7116295" cy="2033223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0FD94F74-0A12-4D70-A802-F8A7783C72DD}"/>
                  </a:ext>
                </a:extLst>
              </p:cNvPr>
              <p:cNvGrpSpPr/>
              <p:nvPr/>
            </p:nvGrpSpPr>
            <p:grpSpPr>
              <a:xfrm>
                <a:off x="2047139" y="4668193"/>
                <a:ext cx="4724169" cy="1226169"/>
                <a:chOff x="925660" y="1639039"/>
                <a:chExt cx="7225264" cy="2067756"/>
              </a:xfrm>
            </p:grpSpPr>
            <p:pic>
              <p:nvPicPr>
                <p:cNvPr id="31" name="Graphic 30">
                  <a:extLst>
                    <a:ext uri="{FF2B5EF4-FFF2-40B4-BE49-F238E27FC236}">
                      <a16:creationId xmlns:a16="http://schemas.microsoft.com/office/drawing/2014/main" id="{39599BEC-4276-4CD7-9874-F8B619EF8D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20846" y="1639039"/>
                  <a:ext cx="2067756" cy="2067756"/>
                </a:xfrm>
                <a:prstGeom prst="rect">
                  <a:avLst/>
                </a:prstGeom>
              </p:spPr>
            </p:pic>
            <p:pic>
              <p:nvPicPr>
                <p:cNvPr id="32" name="Graphic 31">
                  <a:extLst>
                    <a:ext uri="{FF2B5EF4-FFF2-40B4-BE49-F238E27FC236}">
                      <a16:creationId xmlns:a16="http://schemas.microsoft.com/office/drawing/2014/main" id="{67FE7CFD-C810-4062-9EB5-E3918ECB01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37801" y="1782931"/>
                  <a:ext cx="1779972" cy="1779972"/>
                </a:xfrm>
                <a:prstGeom prst="rect">
                  <a:avLst/>
                </a:prstGeom>
              </p:spPr>
            </p:pic>
            <p:pic>
              <p:nvPicPr>
                <p:cNvPr id="33" name="Graphic 32">
                  <a:extLst>
                    <a:ext uri="{FF2B5EF4-FFF2-40B4-BE49-F238E27FC236}">
                      <a16:creationId xmlns:a16="http://schemas.microsoft.com/office/drawing/2014/main" id="{DDFDF860-FB52-4759-995C-4A9E7C380F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05248" y="2368214"/>
                  <a:ext cx="745676" cy="745676"/>
                </a:xfrm>
                <a:prstGeom prst="rect">
                  <a:avLst/>
                </a:prstGeom>
              </p:spPr>
            </p:pic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BFF7D1B7-1E3A-42C7-83C4-9A25F48AFB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5660" y="2672916"/>
                  <a:ext cx="67407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367DA528-B67A-48B3-8E01-576AF9B168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17773" y="2656638"/>
                  <a:ext cx="616257" cy="0"/>
                </a:xfrm>
                <a:prstGeom prst="straightConnector1">
                  <a:avLst/>
                </a:prstGeom>
                <a:ln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2F385E7-7D0F-4BEB-B43D-B6BBB64A2E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478206" y="3941284"/>
                <a:ext cx="487553" cy="442182"/>
              </a:xfrm>
              <a:prstGeom prst="rect">
                <a:avLst/>
              </a:prstGeom>
            </p:spPr>
          </p:pic>
          <p:pic>
            <p:nvPicPr>
              <p:cNvPr id="24" name="Graphic 23" descr="Paper">
                <a:extLst>
                  <a:ext uri="{FF2B5EF4-FFF2-40B4-BE49-F238E27FC236}">
                    <a16:creationId xmlns:a16="http://schemas.microsoft.com/office/drawing/2014/main" id="{ADCE5C82-2DE9-4B94-A3A0-CBB76C8BF2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178236" y="3861139"/>
                <a:ext cx="568168" cy="568168"/>
              </a:xfrm>
              <a:prstGeom prst="rect">
                <a:avLst/>
              </a:prstGeom>
            </p:spPr>
          </p:pic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84AAABC7-81F4-4209-890A-E74BAD8950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32621" y="4159515"/>
                <a:ext cx="772301" cy="286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1DF5FCF2-65BA-4B23-A4A1-8482B9DFD8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320" y="4531095"/>
                <a:ext cx="0" cy="423795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9DF955A-D75B-4FA2-91E9-1F608FF40B57}"/>
                  </a:ext>
                </a:extLst>
              </p:cNvPr>
              <p:cNvSpPr txBox="1"/>
              <p:nvPr/>
            </p:nvSpPr>
            <p:spPr>
              <a:xfrm>
                <a:off x="6811490" y="4040331"/>
                <a:ext cx="23519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Model Parameters Stored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4E887B9-A999-43E7-BC59-895598F64588}"/>
                  </a:ext>
                </a:extLst>
              </p:cNvPr>
              <p:cNvSpPr txBox="1"/>
              <p:nvPr/>
            </p:nvSpPr>
            <p:spPr>
              <a:xfrm>
                <a:off x="6811490" y="5173187"/>
                <a:ext cx="23519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Continuous Read/Detect/Write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AB16921-3048-4629-AC00-05443530D234}"/>
                  </a:ext>
                </a:extLst>
              </p:cNvPr>
              <p:cNvSpPr txBox="1"/>
              <p:nvPr/>
            </p:nvSpPr>
            <p:spPr>
              <a:xfrm>
                <a:off x="2834202" y="3957302"/>
                <a:ext cx="15310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Run Daily/Weekly to Update Model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807FAF6B-64F0-4B6A-BA73-7542E25463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1982" y="4531096"/>
                <a:ext cx="1" cy="496396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0F0B40A7-29B5-4F07-8842-7B941AEF91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79199" y="4660004"/>
            <a:ext cx="686922" cy="127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54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Dashboard/Notification System</a:t>
            </a:r>
            <a:br>
              <a:rPr lang="en-US" dirty="0"/>
            </a:br>
            <a:r>
              <a:rPr lang="en-US" sz="3000" dirty="0"/>
              <a:t>Next Steps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Status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B1FBD5-843A-4E03-B5F7-6AE706DC18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8732268" cy="3568696"/>
          </a:xfrm>
        </p:spPr>
        <p:txBody>
          <a:bodyPr/>
          <a:lstStyle/>
          <a:p>
            <a:r>
              <a:rPr lang="en-US" sz="2000" dirty="0"/>
              <a:t>Likely built directly into </a:t>
            </a:r>
            <a:r>
              <a:rPr lang="en-US" sz="2000" dirty="0" err="1"/>
              <a:t>InfluxDB</a:t>
            </a:r>
            <a:r>
              <a:rPr lang="en-US" sz="2000" dirty="0"/>
              <a:t>, move to Grafana if required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4AB858-D39D-4C13-8263-58B355577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460" y="2964572"/>
            <a:ext cx="4963926" cy="28901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B1D171-B14A-4E39-B20A-C01778711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51" y="2964572"/>
            <a:ext cx="4563359" cy="289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39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67F85-B014-E54D-AC82-A789515E8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8D6534-C18A-6F43-BFAE-88E2F83FD9B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57107" y="2354531"/>
            <a:ext cx="4876800" cy="1152149"/>
          </a:xfrm>
        </p:spPr>
        <p:txBody>
          <a:bodyPr/>
          <a:lstStyle/>
          <a:p>
            <a:r>
              <a:rPr lang="en-US" b="1"/>
              <a:t>Mitch Harris</a:t>
            </a:r>
          </a:p>
          <a:p>
            <a:r>
              <a:rPr lang="en-US" b="1"/>
              <a:t>Ryan Koenig</a:t>
            </a:r>
          </a:p>
          <a:p>
            <a:r>
              <a:rPr lang="en-US" b="1"/>
              <a:t>Nathan Smith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37C36-233D-4261-A151-481DEB983F8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17CE90-6DC0-4BAD-AFD2-6566038ECD0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Status Presentation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0CAF6B-5914-4E2F-90A1-4B2D92D5ADC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2F485E91-8B2E-42EB-AE3D-84E04C06EA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90600"/>
            <a:ext cx="4837176" cy="4837176"/>
          </a:xfrm>
        </p:spPr>
      </p:pic>
    </p:spTree>
    <p:extLst>
      <p:ext uri="{BB962C8B-B14F-4D97-AF65-F5344CB8AC3E}">
        <p14:creationId xmlns:p14="http://schemas.microsoft.com/office/powerpoint/2010/main" val="1743235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MDS Project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Status Presentation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3F0BAD-B476-4660-9685-F7750B881614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699" y="2285451"/>
            <a:ext cx="1828800" cy="182990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3C7C96A-221C-AE40-93BD-DEE8EB1C21D2}"/>
              </a:ext>
            </a:extLst>
          </p:cNvPr>
          <p:cNvSpPr>
            <a:spLocks noGrp="1"/>
          </p:cNvSpPr>
          <p:nvPr/>
        </p:nvSpPr>
        <p:spPr>
          <a:xfrm>
            <a:off x="1028699" y="4289109"/>
            <a:ext cx="1828800" cy="401220"/>
          </a:xfrm>
          <a:prstGeom prst="rect">
            <a:avLst/>
          </a:prstGeom>
        </p:spPr>
        <p:txBody>
          <a:bodyPr lIns="0" tIns="0" rIns="0" bIns="0" rtlCol="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Nathan Smith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73BE7C-B722-5845-8136-4CB57B98DCDD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791684" y="2284609"/>
            <a:ext cx="1847286" cy="1886018"/>
          </a:xfrm>
          <a:prstGeom prst="rect">
            <a:avLst/>
          </a:prstGeom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F33C0129-A6FD-0B47-9C25-74B63336F76E}"/>
              </a:ext>
            </a:extLst>
          </p:cNvPr>
          <p:cNvSpPr>
            <a:spLocks noGrp="1"/>
          </p:cNvSpPr>
          <p:nvPr/>
        </p:nvSpPr>
        <p:spPr>
          <a:xfrm>
            <a:off x="3784599" y="4308158"/>
            <a:ext cx="1828800" cy="401221"/>
          </a:xfrm>
          <a:prstGeom prst="rect">
            <a:avLst/>
          </a:prstGeom>
        </p:spPr>
        <p:txBody>
          <a:bodyPr lIns="0" tIns="0" rIns="0" bIns="0" rtlCol="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Mitch Harris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26F6DE-906E-4EBB-9268-D156A7441E46}"/>
              </a:ext>
            </a:extLst>
          </p:cNvPr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40499" y="2286003"/>
            <a:ext cx="1828800" cy="18288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2BF7C473-B533-F247-A897-1EBD503D856A}"/>
              </a:ext>
            </a:extLst>
          </p:cNvPr>
          <p:cNvSpPr>
            <a:spLocks noGrp="1"/>
          </p:cNvSpPr>
          <p:nvPr/>
        </p:nvSpPr>
        <p:spPr>
          <a:xfrm>
            <a:off x="6531511" y="4289108"/>
            <a:ext cx="1828800" cy="420271"/>
          </a:xfrm>
          <a:prstGeom prst="rect">
            <a:avLst/>
          </a:prstGeom>
        </p:spPr>
        <p:txBody>
          <a:bodyPr lIns="0" tIns="0" rIns="0" bIns="0"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GB"/>
              <a:t>Ryan Koenig</a:t>
            </a:r>
          </a:p>
        </p:txBody>
      </p:sp>
    </p:spTree>
    <p:extLst>
      <p:ext uri="{BB962C8B-B14F-4D97-AF65-F5344CB8AC3E}">
        <p14:creationId xmlns:p14="http://schemas.microsoft.com/office/powerpoint/2010/main" val="2300005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Background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Status Presentation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053E32-00B8-4F5A-A2D8-2B2D76DB5655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Urban Data 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Project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Project Approach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87508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Status Presentation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3281F60E-78CA-D146-A626-AB0418571A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196382"/>
            <a:ext cx="5407612" cy="4000232"/>
          </a:xfrm>
        </p:spPr>
        <p:txBody>
          <a:bodyPr/>
          <a:lstStyle/>
          <a:p>
            <a:r>
              <a:rPr lang="en-CA" sz="2000" dirty="0">
                <a:solidFill>
                  <a:srgbClr val="000000"/>
                </a:solidFill>
                <a:latin typeface="+mj-lt"/>
              </a:rPr>
              <a:t>A</a:t>
            </a:r>
            <a:r>
              <a:rPr lang="en-CA" sz="2000" b="0" i="0" dirty="0">
                <a:solidFill>
                  <a:srgbClr val="000000"/>
                </a:solidFill>
                <a:effectLst/>
                <a:latin typeface="+mj-lt"/>
              </a:rPr>
              <a:t>dvance data access, data management and data analytics capabilities on UBC campus.</a:t>
            </a:r>
          </a:p>
          <a:p>
            <a:endParaRPr lang="en-CA" sz="2000" b="0" i="0" dirty="0">
              <a:solidFill>
                <a:srgbClr val="000000"/>
              </a:solidFill>
              <a:effectLst/>
              <a:latin typeface="+mj-lt"/>
            </a:endParaRPr>
          </a:p>
          <a:p>
            <a:r>
              <a:rPr lang="en-CA" sz="2000" b="0" i="0" dirty="0">
                <a:solidFill>
                  <a:srgbClr val="000000"/>
                </a:solidFill>
                <a:effectLst/>
                <a:latin typeface="+mj-lt"/>
              </a:rPr>
              <a:t>Provides open access of UBC sustainability data to researchers, policymakers and operational staff. </a:t>
            </a:r>
          </a:p>
          <a:p>
            <a:endParaRPr lang="en-CA" sz="2000" b="0" i="0" dirty="0">
              <a:solidFill>
                <a:srgbClr val="000000"/>
              </a:solidFill>
              <a:effectLst/>
              <a:latin typeface="+mj-lt"/>
            </a:endParaRPr>
          </a:p>
          <a:p>
            <a:r>
              <a:rPr lang="en-CA" sz="2000" dirty="0">
                <a:solidFill>
                  <a:srgbClr val="000000"/>
                </a:solidFill>
                <a:latin typeface="+mj-lt"/>
              </a:rPr>
              <a:t>S</a:t>
            </a:r>
            <a:r>
              <a:rPr lang="en-CA" sz="2000" b="0" i="0" dirty="0">
                <a:solidFill>
                  <a:srgbClr val="000000"/>
                </a:solidFill>
                <a:effectLst/>
                <a:latin typeface="+mj-lt"/>
              </a:rPr>
              <a:t>upports the monitoring and measurement of sustainability performance for buildings, transportation, and natural assets.</a:t>
            </a:r>
            <a:endParaRPr lang="en-US" sz="20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08482F-A983-4477-88E0-2F3C0D303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290" y="2192811"/>
            <a:ext cx="1740025" cy="120595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3E0C367-2827-4D2A-A48E-C1E7ACD50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Urban Data Lab (UDL)</a:t>
            </a:r>
            <a:br>
              <a:rPr lang="en-US" dirty="0"/>
            </a:br>
            <a:r>
              <a:rPr lang="en-US" sz="3000" dirty="0"/>
              <a:t>Project Background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5A34C0-1D8D-4343-A561-12B515BC8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717" y="3709334"/>
            <a:ext cx="4083924" cy="2270649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3695672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Description</a:t>
            </a:r>
            <a:br>
              <a:rPr lang="en-US" dirty="0"/>
            </a:br>
            <a:r>
              <a:rPr lang="en-US" sz="3000" dirty="0"/>
              <a:t>Project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Status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EF0A06-755C-46C8-8507-EBB7658BAA1C}"/>
              </a:ext>
            </a:extLst>
          </p:cNvPr>
          <p:cNvSpPr txBox="1">
            <a:spLocks/>
          </p:cNvSpPr>
          <p:nvPr/>
        </p:nvSpPr>
        <p:spPr>
          <a:xfrm>
            <a:off x="1028699" y="2383542"/>
            <a:ext cx="5138262" cy="400023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000000"/>
                </a:solidFill>
                <a:latin typeface="+mj-lt"/>
              </a:rPr>
              <a:t>UDL have noticed inconsistent/erroneous data – no system in place to identify this</a:t>
            </a:r>
          </a:p>
          <a:p>
            <a:endParaRPr lang="en-US" sz="2000" dirty="0">
              <a:solidFill>
                <a:srgbClr val="000000"/>
              </a:solidFill>
              <a:latin typeface="+mj-lt"/>
            </a:endParaRPr>
          </a:p>
          <a:p>
            <a:r>
              <a:rPr lang="en-US" sz="2000" dirty="0">
                <a:solidFill>
                  <a:srgbClr val="000000"/>
                </a:solidFill>
                <a:latin typeface="+mj-lt"/>
              </a:rPr>
              <a:t>UDL are interested in deployment of an anomaly detection system capable of notifying users of unusual behavior</a:t>
            </a:r>
          </a:p>
          <a:p>
            <a:endParaRPr lang="en-CA" sz="20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28" name="Picture 4" descr="Diagram&#10;&#10;Description automatically generated">
            <a:extLst>
              <a:ext uri="{FF2B5EF4-FFF2-40B4-BE49-F238E27FC236}">
                <a16:creationId xmlns:a16="http://schemas.microsoft.com/office/drawing/2014/main" id="{E7B6A25F-7199-48F7-B773-A0C425DB4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71376" y="2510102"/>
            <a:ext cx="4580972" cy="312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168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Approach</a:t>
            </a:r>
            <a:br>
              <a:rPr lang="en-US" dirty="0"/>
            </a:br>
            <a:r>
              <a:rPr lang="en-US" sz="3000" dirty="0"/>
              <a:t>Project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Status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188284-2E86-4772-BC66-71724B4684C5}"/>
              </a:ext>
            </a:extLst>
          </p:cNvPr>
          <p:cNvSpPr txBox="1">
            <a:spLocks/>
          </p:cNvSpPr>
          <p:nvPr/>
        </p:nvSpPr>
        <p:spPr>
          <a:xfrm>
            <a:off x="1028698" y="2286003"/>
            <a:ext cx="9624505" cy="409777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Select a subset of data to use for the study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Select a real-time detection 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Research anomaly detection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Build a pipeline for the anomaly detection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Model evaluation and tuning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Implement the model/framework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Build a dashboard/notification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5521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Progress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Status Presentation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053E32-00B8-4F5A-A2D8-2B2D76DB5655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Select a subset of data to use for the study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Select a real-time detection 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Research anomaly detection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Build a pipeline for the anomaly detection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Continued model evaluation and tuning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Implement the model/framework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Build a dashboard/notification system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64273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Subset of Data</a:t>
            </a:r>
            <a:br>
              <a:rPr lang="en-US" dirty="0"/>
            </a:br>
            <a:r>
              <a:rPr lang="en-US" sz="3000" dirty="0"/>
              <a:t>Current Progress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Status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B1FBD5-843A-4E03-B5F7-6AE706DC18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Campus Energy Center (CEC) Boiler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50+ sensors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Temperature, Pressure, Flow, Gas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Varying resolution (1 min – 15 min)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~2-4 years available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6139461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35">
      <a:majorFont>
        <a:latin typeface="Arial Nova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A_Win32_MW_JS_SL_v2.potx" id="{F3EA0D10-81D8-413D-A4CA-F5D1D5CC8037}" vid="{9BA86A48-81B4-441C-9F07-EEAF91A8FC3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82F651C-E5DA-470F-A6A6-D70E9A5EBFB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24273A0-A4DF-47AA-BF1F-8758123399CE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D975AF8-B1C6-436B-A274-2C3ADC7798ED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Impact annual presentation</Template>
  <TotalTime>707</TotalTime>
  <Words>990</Words>
  <Application>Microsoft Office PowerPoint</Application>
  <PresentationFormat>Widescreen</PresentationFormat>
  <Paragraphs>249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Arial Nova</vt:lpstr>
      <vt:lpstr>Calibri</vt:lpstr>
      <vt:lpstr>Wingdings</vt:lpstr>
      <vt:lpstr>Theme1</vt:lpstr>
      <vt:lpstr> Real-time Anomaly Detection for Building Sensors Urban Data Lab Capstone Project Status Presentation</vt:lpstr>
      <vt:lpstr>Outline</vt:lpstr>
      <vt:lpstr>MDS Project Team</vt:lpstr>
      <vt:lpstr>Project Background</vt:lpstr>
      <vt:lpstr>Urban Data Lab (UDL) Project Background</vt:lpstr>
      <vt:lpstr>Description Project Background</vt:lpstr>
      <vt:lpstr>Approach Project Background</vt:lpstr>
      <vt:lpstr>Current Progress</vt:lpstr>
      <vt:lpstr>Subset of Data Current Progress</vt:lpstr>
      <vt:lpstr>Subset of Data Current Progress</vt:lpstr>
      <vt:lpstr>Real-time Detection Framework Current Progress</vt:lpstr>
      <vt:lpstr>Anomaly Detection Model Current Progress</vt:lpstr>
      <vt:lpstr>Anomaly Detection Model Current Progress</vt:lpstr>
      <vt:lpstr>Build Model Pipeline Current Progress</vt:lpstr>
      <vt:lpstr>Build Model Pipeline Current Progress</vt:lpstr>
      <vt:lpstr>Current Model Results Current Progress</vt:lpstr>
      <vt:lpstr>Current Model Results Current Progress</vt:lpstr>
      <vt:lpstr>Challenges To-Date</vt:lpstr>
      <vt:lpstr>Data Access Challenges</vt:lpstr>
      <vt:lpstr>Anomaly Labelling Challenges</vt:lpstr>
      <vt:lpstr>Technology Challenges</vt:lpstr>
      <vt:lpstr>Next Steps</vt:lpstr>
      <vt:lpstr>Model Evaluation and Tuning Next Steps</vt:lpstr>
      <vt:lpstr>Implement Model Next Steps</vt:lpstr>
      <vt:lpstr>Dashboard/Notification System Next Steps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 Anomaly Detection Proposed Method</dc:title>
  <dc:creator>Nathan Smith</dc:creator>
  <cp:lastModifiedBy>Nathan Smith</cp:lastModifiedBy>
  <cp:revision>86</cp:revision>
  <dcterms:created xsi:type="dcterms:W3CDTF">2021-04-15T15:10:01Z</dcterms:created>
  <dcterms:modified xsi:type="dcterms:W3CDTF">2021-05-31T00:15:12Z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